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handoutMasterIdLst>
    <p:handoutMasterId r:id="rId8"/>
  </p:handoutMasterIdLst>
  <p:sldIdLst>
    <p:sldId id="499" r:id="rId4"/>
    <p:sldId id="498" r:id="rId5"/>
    <p:sldId id="496" r:id="rId6"/>
  </p:sldIdLst>
  <p:sldSz cx="10287000" cy="6858000" type="35mm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3">
          <p15:clr>
            <a:srgbClr val="A4A3A4"/>
          </p15:clr>
        </p15:guide>
        <p15:guide id="2" pos="32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EAEAEA"/>
    <a:srgbClr val="F8F8F8"/>
    <a:srgbClr val="C00000"/>
    <a:srgbClr val="000000"/>
    <a:srgbClr val="FF0000"/>
    <a:srgbClr val="CC0000"/>
    <a:srgbClr val="4D4D4D"/>
    <a:srgbClr val="29292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394" y="38"/>
      </p:cViewPr>
      <p:guideLst>
        <p:guide orient="horz" pos="2223"/>
        <p:guide pos="32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42" d="100"/>
          <a:sy n="42" d="100"/>
        </p:scale>
        <p:origin x="-1446" y="-90"/>
      </p:cViewPr>
      <p:guideLst>
        <p:guide orient="horz" pos="312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8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67000" y="9442450"/>
            <a:ext cx="4130675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830" tIns="71916" rIns="143830" bIns="71916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b="0"/>
            </a:lvl1pPr>
          </a:lstStyle>
          <a:p>
            <a:pPr>
              <a:defRPr/>
            </a:pPr>
            <a:r>
              <a:rPr lang="de-DE"/>
              <a:t>Befunderhebung Seite </a:t>
            </a:r>
            <a:fld id="{A090C20A-133F-4021-8154-6A21CC7A78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350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446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947" y="9427828"/>
            <a:ext cx="2945125" cy="497211"/>
          </a:xfrm>
          <a:prstGeom prst="rect">
            <a:avLst/>
          </a:prstGeom>
          <a:ln/>
        </p:spPr>
        <p:txBody>
          <a:bodyPr lIns="92190" tIns="46095" rIns="92190" bIns="46095"/>
          <a:lstStyle/>
          <a:p>
            <a:fld id="{E2029B1F-780D-464D-8073-D5C578725F28}" type="slidenum">
              <a:rPr lang="de-AT">
                <a:solidFill>
                  <a:prstClr val="black"/>
                </a:solidFill>
              </a:rPr>
              <a:pPr/>
              <a:t>1</a:t>
            </a:fld>
            <a:endParaRPr lang="de-AT">
              <a:solidFill>
                <a:prstClr val="black"/>
              </a:solidFill>
            </a:endParaRPr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4825" cy="3722687"/>
          </a:xfrm>
          <a:prstGeom prst="rect">
            <a:avLst/>
          </a:prstGeo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6312"/>
            <a:ext cx="5438140" cy="4465309"/>
          </a:xfrm>
          <a:prstGeom prst="rect">
            <a:avLst/>
          </a:prstGeom>
        </p:spPr>
        <p:txBody>
          <a:bodyPr lIns="92047" tIns="46023" rIns="92047" bIns="46023"/>
          <a:lstStyle/>
          <a:p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947" y="9427828"/>
            <a:ext cx="2945125" cy="497211"/>
          </a:xfrm>
          <a:prstGeom prst="rect">
            <a:avLst/>
          </a:prstGeom>
          <a:ln/>
        </p:spPr>
        <p:txBody>
          <a:bodyPr lIns="92190" tIns="46095" rIns="92190" bIns="46095"/>
          <a:lstStyle/>
          <a:p>
            <a:fld id="{E2029B1F-780D-464D-8073-D5C578725F28}" type="slidenum">
              <a:rPr lang="de-AT">
                <a:solidFill>
                  <a:prstClr val="black"/>
                </a:solidFill>
              </a:rPr>
              <a:pPr/>
              <a:t>2</a:t>
            </a:fld>
            <a:endParaRPr lang="de-AT">
              <a:solidFill>
                <a:prstClr val="black"/>
              </a:solidFill>
            </a:endParaRPr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4825" cy="3722687"/>
          </a:xfrm>
          <a:prstGeom prst="rect">
            <a:avLst/>
          </a:prstGeo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6312"/>
            <a:ext cx="5438140" cy="4465309"/>
          </a:xfrm>
          <a:prstGeom prst="rect">
            <a:avLst/>
          </a:prstGeom>
        </p:spPr>
        <p:txBody>
          <a:bodyPr lIns="92047" tIns="46023" rIns="92047" bIns="46023"/>
          <a:lstStyle/>
          <a:p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06425" y="746125"/>
            <a:ext cx="55816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182" tIns="46091" rIns="92182" bIns="46091"/>
          <a:lstStyle/>
          <a:p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593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327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488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35DEC-A2D9-4734-985E-2540D463C9EB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5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39D79-999C-4264-A329-07D2C907195B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9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9565F-97BE-4AD1-91EF-40EF234E9424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1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E2A7B-2AAE-42E7-81E7-7B792875BD93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9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89138-26E5-4CF7-A7CC-7E80655B5910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3C700-BED8-43F5-880B-8911F9B5BB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2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552BF-0FF8-4553-9B83-32123D36F8E2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4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B86BB-08DE-4451-B910-C5ABD8561A75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297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AFE46-58C4-4D60-8AB9-703E1277712E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25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6048A-F012-48C6-A812-D5D4A734984D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237C9-B67F-4C9F-AFDB-A3584FD278B8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4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35DEC-A2D9-4734-985E-2540D463C9EB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5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39D79-999C-4264-A329-07D2C907195B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9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9565F-97BE-4AD1-91EF-40EF234E9424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1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E2A7B-2AAE-42E7-81E7-7B792875BD93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9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89138-26E5-4CF7-A7CC-7E80655B5910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3C700-BED8-43F5-880B-8911F9B5BBA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2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552BF-0FF8-4553-9B83-32123D36F8E2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4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7108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B86BB-08DE-4451-B910-C5ABD8561A75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AFE46-58C4-4D60-8AB9-703E1277712E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25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6048A-F012-48C6-A812-D5D4A734984D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237C9-B67F-4C9F-AFDB-A3584FD278B8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4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189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733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299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937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58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2107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>
                <a:latin typeface="+mn-lt"/>
              </a:defRPr>
            </a:lvl1pPr>
          </a:lstStyle>
          <a:p>
            <a:endParaRPr lang="de-DE" b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>
                <a:latin typeface="+mn-lt"/>
              </a:defRPr>
            </a:lvl1pPr>
          </a:lstStyle>
          <a:p>
            <a:endParaRPr lang="de-DE" b="0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>
                <a:latin typeface="+mn-lt"/>
              </a:defRPr>
            </a:lvl1pPr>
          </a:lstStyle>
          <a:p>
            <a:fld id="{8A940D41-41BE-4CF0-B829-34512E20DF71}" type="slidenum">
              <a:rPr lang="de-DE" b="0">
                <a:solidFill>
                  <a:srgbClr val="000000"/>
                </a:solidFill>
              </a:rPr>
              <a:pPr/>
              <a:t>‹Nr.›</a:t>
            </a:fld>
            <a:endParaRPr lang="de-DE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7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>
                <a:latin typeface="+mn-lt"/>
              </a:defRPr>
            </a:lvl1pPr>
          </a:lstStyle>
          <a:p>
            <a:endParaRPr lang="de-DE" b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>
                <a:latin typeface="+mn-lt"/>
              </a:defRPr>
            </a:lvl1pPr>
          </a:lstStyle>
          <a:p>
            <a:endParaRPr lang="de-DE" b="0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>
                <a:latin typeface="+mn-lt"/>
              </a:defRPr>
            </a:lvl1pPr>
          </a:lstStyle>
          <a:p>
            <a:fld id="{8A940D41-41BE-4CF0-B829-34512E20DF71}" type="slidenum">
              <a:rPr lang="de-DE" b="0">
                <a:solidFill>
                  <a:srgbClr val="000000"/>
                </a:solidFill>
              </a:rPr>
              <a:pPr/>
              <a:t>‹Nr.›</a:t>
            </a:fld>
            <a:endParaRPr lang="de-DE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7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uppieren 1">
            <a:extLst>
              <a:ext uri="{FF2B5EF4-FFF2-40B4-BE49-F238E27FC236}">
                <a16:creationId xmlns:a16="http://schemas.microsoft.com/office/drawing/2014/main" id="{44FF241E-81CB-4B85-AD5D-975A9F36787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0287000" cy="699240"/>
            <a:chOff x="0" y="0"/>
            <a:chExt cx="10287000" cy="699240"/>
          </a:xfrm>
        </p:grpSpPr>
        <p:sp>
          <p:nvSpPr>
            <p:cNvPr id="50" name="Rectangle 3">
              <a:extLst>
                <a:ext uri="{FF2B5EF4-FFF2-40B4-BE49-F238E27FC236}">
                  <a16:creationId xmlns:a16="http://schemas.microsoft.com/office/drawing/2014/main" id="{5C5FD241-A992-4DB4-912A-0A43E624D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287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51" name="Line 4">
              <a:extLst>
                <a:ext uri="{FF2B5EF4-FFF2-40B4-BE49-F238E27FC236}">
                  <a16:creationId xmlns:a16="http://schemas.microsoft.com/office/drawing/2014/main" id="{A8057DCA-A453-4807-A8C4-5CDE5B3325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699240"/>
              <a:ext cx="10287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graphicFrame>
        <p:nvGraphicFramePr>
          <p:cNvPr id="147475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640379"/>
              </p:ext>
            </p:extLst>
          </p:nvPr>
        </p:nvGraphicFramePr>
        <p:xfrm>
          <a:off x="104775" y="790575"/>
          <a:ext cx="10075863" cy="3903980"/>
        </p:xfrm>
        <a:graphic>
          <a:graphicData uri="http://schemas.openxmlformats.org/drawingml/2006/table">
            <a:tbl>
              <a:tblPr/>
              <a:tblGrid>
                <a:gridCol w="182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3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37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63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Grunderkrankung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>
                        <a:alpha val="8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Mikrobiologische Diagnostik</a:t>
                      </a:r>
                      <a:r>
                        <a:rPr kumimoji="0" lang="de-AT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1) </a:t>
                      </a: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>
                        <a:alpha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PA-Diagnose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>
                        <a:alpha val="8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 &gt; 4mm</a:t>
                      </a:r>
                      <a:r>
                        <a:rPr kumimoji="0" lang="de-AT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Furkationen</a:t>
                      </a:r>
                      <a:r>
                        <a:rPr kumimoji="0" lang="de-AT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Candida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 gridSpan="1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Allgemeinfaktoren und Entzündungsmediatoren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>
                        <a:alpha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Rauchen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Diabetes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Stress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Genetik</a:t>
                      </a:r>
                      <a:r>
                        <a:rPr kumimoji="0" lang="de-AT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Alkohol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Osteoporose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Lebenspartner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Medikamente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Familie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Ernährung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Kariesrisiko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Enzymtests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 gridSpan="1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 Mikrobiologie: Zahn: - negativ, (+) Nachweisgrenze , + positiv, ++ stark positiv, +++ sehr stark positiv      2) Lokalisation der Sondierungstiefen und Furkationsgrade: rot = BOP pos      3) Genetisch bedingte Syndrome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7585" name="Rectangle 129"/>
          <p:cNvSpPr>
            <a:spLocks noChangeArrowheads="1"/>
          </p:cNvSpPr>
          <p:nvPr/>
        </p:nvSpPr>
        <p:spPr bwMode="auto">
          <a:xfrm>
            <a:off x="0" y="108000"/>
            <a:ext cx="9717087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873" tIns="71437" rIns="142873" bIns="71437"/>
          <a:lstStyle/>
          <a:p>
            <a:pPr defTabSz="1182688"/>
            <a:r>
              <a:rPr lang="de-DE" sz="2800" b="0" dirty="0">
                <a:solidFill>
                  <a:srgbClr val="FFFFFF"/>
                </a:solidFill>
              </a:rPr>
              <a:t>N. V. - </a:t>
            </a:r>
            <a:r>
              <a:rPr lang="de-DE" sz="2800" b="0" dirty="0" err="1">
                <a:solidFill>
                  <a:srgbClr val="FFFFFF"/>
                </a:solidFill>
              </a:rPr>
              <a:t>xx.xx.xxxx</a:t>
            </a:r>
            <a:r>
              <a:rPr lang="de-DE" sz="2800" b="0" dirty="0">
                <a:solidFill>
                  <a:srgbClr val="FFFFFF"/>
                </a:solidFill>
              </a:rPr>
              <a:t> - Risikoprofil und Behandlungsplan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14712" y="4733315"/>
            <a:ext cx="2592000" cy="338554"/>
          </a:xfrm>
          <a:prstGeom prst="rect">
            <a:avLst/>
          </a:prstGeom>
          <a:solidFill>
            <a:srgbClr val="C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de-AT" sz="1600" b="0" dirty="0">
                <a:solidFill>
                  <a:srgbClr val="FFFFFF"/>
                </a:solidFill>
              </a:rPr>
              <a:t>Funktion / Dysfunktion</a:t>
            </a:r>
          </a:p>
        </p:txBody>
      </p:sp>
      <p:graphicFrame>
        <p:nvGraphicFramePr>
          <p:cNvPr id="41" name="Tabel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425676"/>
              </p:ext>
            </p:extLst>
          </p:nvPr>
        </p:nvGraphicFramePr>
        <p:xfrm>
          <a:off x="84896" y="5091747"/>
          <a:ext cx="2628487" cy="1005768"/>
        </p:xfrm>
        <a:graphic>
          <a:graphicData uri="http://schemas.openxmlformats.org/drawingml/2006/table">
            <a:tbl>
              <a:tblPr/>
              <a:tblGrid>
                <a:gridCol w="1217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DF-Index</a:t>
                      </a:r>
                      <a:endParaRPr kumimoji="0" lang="de-AT" sz="1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AT" sz="1600" b="0" dirty="0"/>
                        <a:t>DF-Gruppe</a:t>
                      </a: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Diagnose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2" name="Gruppieren 41"/>
          <p:cNvGrpSpPr/>
          <p:nvPr/>
        </p:nvGrpSpPr>
        <p:grpSpPr>
          <a:xfrm>
            <a:off x="8605838" y="4733315"/>
            <a:ext cx="1542013" cy="1598367"/>
            <a:chOff x="8605838" y="4738917"/>
            <a:chExt cx="1542013" cy="1598367"/>
          </a:xfrm>
        </p:grpSpPr>
        <p:sp>
          <p:nvSpPr>
            <p:cNvPr id="43" name="Textfeld 42"/>
            <p:cNvSpPr txBox="1"/>
            <p:nvPr/>
          </p:nvSpPr>
          <p:spPr>
            <a:xfrm>
              <a:off x="8605838" y="5013845"/>
              <a:ext cx="1542013" cy="132343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8000" b="0" dirty="0">
                  <a:solidFill>
                    <a:srgbClr val="C00000"/>
                  </a:solidFill>
                </a:rPr>
                <a:t>?</a:t>
              </a:r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8605838" y="4738917"/>
              <a:ext cx="1542013" cy="338554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b="0" dirty="0">
                  <a:solidFill>
                    <a:srgbClr val="FFFFFF"/>
                  </a:solidFill>
                  <a:ea typeface="Times New Roman" pitchFamily="18" charset="0"/>
                  <a:cs typeface="Arial" charset="0"/>
                </a:rPr>
                <a:t>Recallgruppe</a:t>
              </a:r>
              <a:endParaRPr lang="de-AT" sz="1600" b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2882347" y="4733315"/>
            <a:ext cx="5553559" cy="1602810"/>
            <a:chOff x="3409115" y="4733315"/>
            <a:chExt cx="4464000" cy="1602810"/>
          </a:xfrm>
        </p:grpSpPr>
        <p:sp>
          <p:nvSpPr>
            <p:cNvPr id="46" name="Rectangle 116"/>
            <p:cNvSpPr>
              <a:spLocks noChangeArrowheads="1"/>
            </p:cNvSpPr>
            <p:nvPr/>
          </p:nvSpPr>
          <p:spPr bwMode="auto">
            <a:xfrm>
              <a:off x="3409115" y="5061930"/>
              <a:ext cx="4464000" cy="127419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20000"/>
                </a:lnSpc>
                <a:buSzPct val="80000"/>
                <a:buFont typeface="Wingdings" pitchFamily="2" charset="2"/>
                <a:buChar char="ð"/>
              </a:pPr>
              <a:r>
                <a:rPr lang="de-AT" sz="1600" b="0" dirty="0" err="1">
                  <a:solidFill>
                    <a:srgbClr val="000000"/>
                  </a:solidFill>
                </a:rPr>
                <a:t>Xxx</a:t>
              </a:r>
              <a:endParaRPr lang="de-AT" sz="1600" b="0" dirty="0">
                <a:solidFill>
                  <a:srgbClr val="000000"/>
                </a:solidFill>
              </a:endParaRPr>
            </a:p>
            <a:p>
              <a:pPr marL="342900" indent="-342900">
                <a:lnSpc>
                  <a:spcPct val="120000"/>
                </a:lnSpc>
                <a:buSzPct val="80000"/>
                <a:buFont typeface="Wingdings" pitchFamily="2" charset="2"/>
                <a:buChar char="ð"/>
              </a:pPr>
              <a:r>
                <a:rPr lang="de-AT" sz="1600" b="0" dirty="0" err="1">
                  <a:solidFill>
                    <a:srgbClr val="000000"/>
                  </a:solidFill>
                </a:rPr>
                <a:t>Xxx</a:t>
              </a:r>
              <a:endParaRPr lang="de-AT" sz="1600" b="0" dirty="0">
                <a:solidFill>
                  <a:srgbClr val="000000"/>
                </a:solidFill>
              </a:endParaRPr>
            </a:p>
            <a:p>
              <a:pPr marL="342900" indent="-342900">
                <a:lnSpc>
                  <a:spcPct val="120000"/>
                </a:lnSpc>
                <a:buSzPct val="80000"/>
                <a:buFont typeface="Wingdings" pitchFamily="2" charset="2"/>
                <a:buChar char="ð"/>
              </a:pPr>
              <a:r>
                <a:rPr lang="de-AT" sz="1600" b="0" dirty="0" err="1">
                  <a:solidFill>
                    <a:srgbClr val="000000"/>
                  </a:solidFill>
                </a:rPr>
                <a:t>Xxx</a:t>
              </a:r>
              <a:endParaRPr lang="de-AT" sz="1600" b="0" dirty="0">
                <a:solidFill>
                  <a:srgbClr val="000000"/>
                </a:solidFill>
              </a:endParaRPr>
            </a:p>
            <a:p>
              <a:pPr marL="342900" indent="-342900">
                <a:lnSpc>
                  <a:spcPct val="120000"/>
                </a:lnSpc>
                <a:buSzPct val="80000"/>
                <a:buFont typeface="Wingdings" pitchFamily="2" charset="2"/>
                <a:buChar char="ð"/>
              </a:pPr>
              <a:r>
                <a:rPr lang="de-AT" sz="1600" b="0" dirty="0" err="1">
                  <a:solidFill>
                    <a:srgbClr val="000000"/>
                  </a:solidFill>
                </a:rPr>
                <a:t>Xxx</a:t>
              </a:r>
              <a:endParaRPr lang="de-AT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409115" y="4733315"/>
              <a:ext cx="4464000" cy="338554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de-AT" sz="1600" b="0" dirty="0">
                  <a:solidFill>
                    <a:srgbClr val="FFFFFF"/>
                  </a:solidFill>
                  <a:ea typeface="Times New Roman" pitchFamily="18" charset="0"/>
                  <a:cs typeface="Arial" charset="0"/>
                </a:rPr>
                <a:t>Behandlungsplan</a:t>
              </a:r>
              <a:endParaRPr lang="de-AT" sz="1600" b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CB3C51D4-6282-4E25-9E24-A2BB5FE20F36}"/>
              </a:ext>
            </a:extLst>
          </p:cNvPr>
          <p:cNvGrpSpPr/>
          <p:nvPr/>
        </p:nvGrpSpPr>
        <p:grpSpPr>
          <a:xfrm>
            <a:off x="0" y="6300000"/>
            <a:ext cx="10287000" cy="576000"/>
            <a:chOff x="-1587" y="6300000"/>
            <a:chExt cx="10287000" cy="576000"/>
          </a:xfrm>
        </p:grpSpPr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35B57AD7-BF6B-4D9E-A087-8E662AEA9BC5}"/>
                </a:ext>
              </a:extLst>
            </p:cNvPr>
            <p:cNvGrpSpPr/>
            <p:nvPr/>
          </p:nvGrpSpPr>
          <p:grpSpPr>
            <a:xfrm>
              <a:off x="-1587" y="6300000"/>
              <a:ext cx="10287000" cy="576000"/>
              <a:chOff x="-1587" y="6300000"/>
              <a:chExt cx="10287000" cy="576000"/>
            </a:xfrm>
          </p:grpSpPr>
          <p:sp>
            <p:nvSpPr>
              <p:cNvPr id="39" name="Rectangle 30">
                <a:extLst>
                  <a:ext uri="{FF2B5EF4-FFF2-40B4-BE49-F238E27FC236}">
                    <a16:creationId xmlns:a16="http://schemas.microsoft.com/office/drawing/2014/main" id="{D2C3F217-CC89-4A97-870A-ACCF64066E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587" y="6300000"/>
                <a:ext cx="10287000" cy="57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48" name="Line 31">
                <a:extLst>
                  <a:ext uri="{FF2B5EF4-FFF2-40B4-BE49-F238E27FC236}">
                    <a16:creationId xmlns:a16="http://schemas.microsoft.com/office/drawing/2014/main" id="{EACDEFAC-9072-418F-B456-A884E9D866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587" y="6309643"/>
                <a:ext cx="10287000" cy="0"/>
              </a:xfrm>
              <a:prstGeom prst="lin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</p:grpSp>
        <p:grpSp>
          <p:nvGrpSpPr>
            <p:cNvPr id="34" name="Group 35">
              <a:extLst>
                <a:ext uri="{FF2B5EF4-FFF2-40B4-BE49-F238E27FC236}">
                  <a16:creationId xmlns:a16="http://schemas.microsoft.com/office/drawing/2014/main" id="{76936ABD-3035-46C0-9089-4F06D8132F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77251" y="6476970"/>
              <a:ext cx="1597025" cy="247650"/>
              <a:chOff x="5432" y="4110"/>
              <a:chExt cx="1006" cy="156"/>
            </a:xfrm>
            <a:solidFill>
              <a:schemeClr val="tx1"/>
            </a:solidFill>
          </p:grpSpPr>
          <p:sp>
            <p:nvSpPr>
              <p:cNvPr id="35" name="Rectangle 36">
                <a:extLst>
                  <a:ext uri="{FF2B5EF4-FFF2-40B4-BE49-F238E27FC236}">
                    <a16:creationId xmlns:a16="http://schemas.microsoft.com/office/drawing/2014/main" id="{27509F95-A3AE-4C52-A457-97E4C7E86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2" y="4134"/>
                <a:ext cx="52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pPr algn="r" defTabSz="762000"/>
                <a:r>
                  <a:rPr lang="de-DE" sz="1000" b="1" dirty="0">
                    <a:solidFill>
                      <a:srgbClr val="FFFFFF"/>
                    </a:solidFill>
                  </a:rPr>
                  <a:t> </a:t>
                </a:r>
                <a:r>
                  <a:rPr lang="de-DE" sz="1200" b="1" dirty="0">
                    <a:solidFill>
                      <a:srgbClr val="FFFFFF"/>
                    </a:solidFill>
                  </a:rPr>
                  <a:t>M. Haas</a:t>
                </a:r>
                <a:endParaRPr lang="de-DE" sz="1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Freeform 37">
                <a:extLst>
                  <a:ext uri="{FF2B5EF4-FFF2-40B4-BE49-F238E27FC236}">
                    <a16:creationId xmlns:a16="http://schemas.microsoft.com/office/drawing/2014/main" id="{DEF19054-7C88-4678-8272-56C81E7E8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" y="4110"/>
                <a:ext cx="870" cy="144"/>
              </a:xfrm>
              <a:custGeom>
                <a:avLst/>
                <a:gdLst>
                  <a:gd name="T0" fmla="*/ 0 w 870"/>
                  <a:gd name="T1" fmla="*/ 144 h 144"/>
                  <a:gd name="T2" fmla="*/ 453 w 870"/>
                  <a:gd name="T3" fmla="*/ 143 h 144"/>
                  <a:gd name="T4" fmla="*/ 466 w 870"/>
                  <a:gd name="T5" fmla="*/ 65 h 144"/>
                  <a:gd name="T6" fmla="*/ 445 w 870"/>
                  <a:gd name="T7" fmla="*/ 65 h 144"/>
                  <a:gd name="T8" fmla="*/ 444 w 870"/>
                  <a:gd name="T9" fmla="*/ 39 h 144"/>
                  <a:gd name="T10" fmla="*/ 467 w 870"/>
                  <a:gd name="T11" fmla="*/ 39 h 144"/>
                  <a:gd name="T12" fmla="*/ 478 w 870"/>
                  <a:gd name="T13" fmla="*/ 0 h 144"/>
                  <a:gd name="T14" fmla="*/ 552 w 870"/>
                  <a:gd name="T15" fmla="*/ 0 h 144"/>
                  <a:gd name="T16" fmla="*/ 563 w 870"/>
                  <a:gd name="T17" fmla="*/ 39 h 144"/>
                  <a:gd name="T18" fmla="*/ 588 w 870"/>
                  <a:gd name="T19" fmla="*/ 39 h 144"/>
                  <a:gd name="T20" fmla="*/ 588 w 870"/>
                  <a:gd name="T21" fmla="*/ 66 h 144"/>
                  <a:gd name="T22" fmla="*/ 566 w 870"/>
                  <a:gd name="T23" fmla="*/ 66 h 144"/>
                  <a:gd name="T24" fmla="*/ 582 w 870"/>
                  <a:gd name="T25" fmla="*/ 143 h 144"/>
                  <a:gd name="T26" fmla="*/ 870 w 870"/>
                  <a:gd name="T27" fmla="*/ 144 h 14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70" h="144">
                    <a:moveTo>
                      <a:pt x="0" y="144"/>
                    </a:moveTo>
                    <a:lnTo>
                      <a:pt x="453" y="143"/>
                    </a:lnTo>
                    <a:lnTo>
                      <a:pt x="466" y="65"/>
                    </a:lnTo>
                    <a:lnTo>
                      <a:pt x="445" y="65"/>
                    </a:lnTo>
                    <a:lnTo>
                      <a:pt x="444" y="39"/>
                    </a:lnTo>
                    <a:lnTo>
                      <a:pt x="467" y="39"/>
                    </a:lnTo>
                    <a:lnTo>
                      <a:pt x="478" y="0"/>
                    </a:lnTo>
                    <a:lnTo>
                      <a:pt x="552" y="0"/>
                    </a:lnTo>
                    <a:lnTo>
                      <a:pt x="563" y="39"/>
                    </a:lnTo>
                    <a:lnTo>
                      <a:pt x="588" y="39"/>
                    </a:lnTo>
                    <a:lnTo>
                      <a:pt x="588" y="66"/>
                    </a:lnTo>
                    <a:lnTo>
                      <a:pt x="566" y="66"/>
                    </a:lnTo>
                    <a:lnTo>
                      <a:pt x="582" y="143"/>
                    </a:lnTo>
                    <a:lnTo>
                      <a:pt x="870" y="144"/>
                    </a:lnTo>
                  </a:path>
                </a:pathLst>
              </a:cu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37" name="Oval 38">
                <a:extLst>
                  <a:ext uri="{FF2B5EF4-FFF2-40B4-BE49-F238E27FC236}">
                    <a16:creationId xmlns:a16="http://schemas.microsoft.com/office/drawing/2014/main" id="{7EF78868-DA55-4590-8709-22C5351BC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3" y="4178"/>
                <a:ext cx="54" cy="55"/>
              </a:xfrm>
              <a:prstGeom prst="ellipse">
                <a:avLst/>
              </a:prstGeom>
              <a:grp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38" name="Rectangle 39">
                <a:extLst>
                  <a:ext uri="{FF2B5EF4-FFF2-40B4-BE49-F238E27FC236}">
                    <a16:creationId xmlns:a16="http://schemas.microsoft.com/office/drawing/2014/main" id="{7F8625D5-ADD2-4251-99CC-A2494C2B8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2" y="4134"/>
                <a:ext cx="336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pPr defTabSz="762000"/>
                <a:r>
                  <a:rPr lang="de-DE" sz="1200" b="1" dirty="0">
                    <a:solidFill>
                      <a:srgbClr val="FFFFFF"/>
                    </a:solidFill>
                  </a:rPr>
                  <a:t>Graz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207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ieren 1">
            <a:extLst>
              <a:ext uri="{FF2B5EF4-FFF2-40B4-BE49-F238E27FC236}">
                <a16:creationId xmlns:a16="http://schemas.microsoft.com/office/drawing/2014/main" id="{7BE08833-4AC6-4250-899D-73175E5D048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0287000" cy="699240"/>
            <a:chOff x="0" y="0"/>
            <a:chExt cx="10287000" cy="699240"/>
          </a:xfrm>
        </p:grpSpPr>
        <p:sp>
          <p:nvSpPr>
            <p:cNvPr id="35" name="Rectangle 3">
              <a:extLst>
                <a:ext uri="{FF2B5EF4-FFF2-40B4-BE49-F238E27FC236}">
                  <a16:creationId xmlns:a16="http://schemas.microsoft.com/office/drawing/2014/main" id="{B9FD711F-24C2-467E-8CA2-D6C7075EC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287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36" name="Line 4">
              <a:extLst>
                <a:ext uri="{FF2B5EF4-FFF2-40B4-BE49-F238E27FC236}">
                  <a16:creationId xmlns:a16="http://schemas.microsoft.com/office/drawing/2014/main" id="{64B70859-C89A-497F-B940-94B472F34F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699240"/>
              <a:ext cx="10287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A33A175E-7885-495E-9CCB-AEF6268ADA48}"/>
              </a:ext>
            </a:extLst>
          </p:cNvPr>
          <p:cNvGrpSpPr/>
          <p:nvPr/>
        </p:nvGrpSpPr>
        <p:grpSpPr>
          <a:xfrm>
            <a:off x="0" y="6300000"/>
            <a:ext cx="10287000" cy="576000"/>
            <a:chOff x="-1587" y="6300000"/>
            <a:chExt cx="10287000" cy="576000"/>
          </a:xfrm>
        </p:grpSpPr>
        <p:grpSp>
          <p:nvGrpSpPr>
            <p:cNvPr id="38" name="Gruppieren 37">
              <a:extLst>
                <a:ext uri="{FF2B5EF4-FFF2-40B4-BE49-F238E27FC236}">
                  <a16:creationId xmlns:a16="http://schemas.microsoft.com/office/drawing/2014/main" id="{039BD017-2DBD-49FE-AF01-670049C220AD}"/>
                </a:ext>
              </a:extLst>
            </p:cNvPr>
            <p:cNvGrpSpPr/>
            <p:nvPr/>
          </p:nvGrpSpPr>
          <p:grpSpPr>
            <a:xfrm>
              <a:off x="-1587" y="6300000"/>
              <a:ext cx="10287000" cy="576000"/>
              <a:chOff x="-1587" y="6300000"/>
              <a:chExt cx="10287000" cy="576000"/>
            </a:xfrm>
          </p:grpSpPr>
          <p:sp>
            <p:nvSpPr>
              <p:cNvPr id="50" name="Rectangle 30">
                <a:extLst>
                  <a:ext uri="{FF2B5EF4-FFF2-40B4-BE49-F238E27FC236}">
                    <a16:creationId xmlns:a16="http://schemas.microsoft.com/office/drawing/2014/main" id="{D8216DDB-D8F8-4A9D-8AAF-BCF9E3227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587" y="6300000"/>
                <a:ext cx="10287000" cy="57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51" name="Line 31">
                <a:extLst>
                  <a:ext uri="{FF2B5EF4-FFF2-40B4-BE49-F238E27FC236}">
                    <a16:creationId xmlns:a16="http://schemas.microsoft.com/office/drawing/2014/main" id="{61D5A614-B067-4A31-8FCA-75F4EBF3E4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587" y="6309643"/>
                <a:ext cx="10287000" cy="0"/>
              </a:xfrm>
              <a:prstGeom prst="lin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</p:grpSp>
        <p:grpSp>
          <p:nvGrpSpPr>
            <p:cNvPr id="39" name="Group 35">
              <a:extLst>
                <a:ext uri="{FF2B5EF4-FFF2-40B4-BE49-F238E27FC236}">
                  <a16:creationId xmlns:a16="http://schemas.microsoft.com/office/drawing/2014/main" id="{14D64937-6AD6-4A48-8187-01CD36F556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77251" y="6476970"/>
              <a:ext cx="1597025" cy="247650"/>
              <a:chOff x="5432" y="4110"/>
              <a:chExt cx="1006" cy="156"/>
            </a:xfrm>
            <a:solidFill>
              <a:schemeClr val="tx1"/>
            </a:solidFill>
          </p:grpSpPr>
          <p:sp>
            <p:nvSpPr>
              <p:cNvPr id="40" name="Rectangle 36">
                <a:extLst>
                  <a:ext uri="{FF2B5EF4-FFF2-40B4-BE49-F238E27FC236}">
                    <a16:creationId xmlns:a16="http://schemas.microsoft.com/office/drawing/2014/main" id="{3C38CF6E-6772-4057-9470-A5E25F6D7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2" y="4134"/>
                <a:ext cx="52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pPr algn="r" defTabSz="762000"/>
                <a:r>
                  <a:rPr lang="de-DE" sz="1000" b="1" dirty="0">
                    <a:solidFill>
                      <a:srgbClr val="FFFFFF"/>
                    </a:solidFill>
                  </a:rPr>
                  <a:t> </a:t>
                </a:r>
                <a:r>
                  <a:rPr lang="de-DE" sz="1200" b="1" dirty="0">
                    <a:solidFill>
                      <a:srgbClr val="FFFFFF"/>
                    </a:solidFill>
                  </a:rPr>
                  <a:t>M. Haas</a:t>
                </a:r>
                <a:endParaRPr lang="de-DE" sz="1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Freeform 37">
                <a:extLst>
                  <a:ext uri="{FF2B5EF4-FFF2-40B4-BE49-F238E27FC236}">
                    <a16:creationId xmlns:a16="http://schemas.microsoft.com/office/drawing/2014/main" id="{E6EA20DD-E561-4356-9E5B-2030B1B55E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" y="4110"/>
                <a:ext cx="870" cy="144"/>
              </a:xfrm>
              <a:custGeom>
                <a:avLst/>
                <a:gdLst>
                  <a:gd name="T0" fmla="*/ 0 w 870"/>
                  <a:gd name="T1" fmla="*/ 144 h 144"/>
                  <a:gd name="T2" fmla="*/ 453 w 870"/>
                  <a:gd name="T3" fmla="*/ 143 h 144"/>
                  <a:gd name="T4" fmla="*/ 466 w 870"/>
                  <a:gd name="T5" fmla="*/ 65 h 144"/>
                  <a:gd name="T6" fmla="*/ 445 w 870"/>
                  <a:gd name="T7" fmla="*/ 65 h 144"/>
                  <a:gd name="T8" fmla="*/ 444 w 870"/>
                  <a:gd name="T9" fmla="*/ 39 h 144"/>
                  <a:gd name="T10" fmla="*/ 467 w 870"/>
                  <a:gd name="T11" fmla="*/ 39 h 144"/>
                  <a:gd name="T12" fmla="*/ 478 w 870"/>
                  <a:gd name="T13" fmla="*/ 0 h 144"/>
                  <a:gd name="T14" fmla="*/ 552 w 870"/>
                  <a:gd name="T15" fmla="*/ 0 h 144"/>
                  <a:gd name="T16" fmla="*/ 563 w 870"/>
                  <a:gd name="T17" fmla="*/ 39 h 144"/>
                  <a:gd name="T18" fmla="*/ 588 w 870"/>
                  <a:gd name="T19" fmla="*/ 39 h 144"/>
                  <a:gd name="T20" fmla="*/ 588 w 870"/>
                  <a:gd name="T21" fmla="*/ 66 h 144"/>
                  <a:gd name="T22" fmla="*/ 566 w 870"/>
                  <a:gd name="T23" fmla="*/ 66 h 144"/>
                  <a:gd name="T24" fmla="*/ 582 w 870"/>
                  <a:gd name="T25" fmla="*/ 143 h 144"/>
                  <a:gd name="T26" fmla="*/ 870 w 870"/>
                  <a:gd name="T27" fmla="*/ 144 h 14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70" h="144">
                    <a:moveTo>
                      <a:pt x="0" y="144"/>
                    </a:moveTo>
                    <a:lnTo>
                      <a:pt x="453" y="143"/>
                    </a:lnTo>
                    <a:lnTo>
                      <a:pt x="466" y="65"/>
                    </a:lnTo>
                    <a:lnTo>
                      <a:pt x="445" y="65"/>
                    </a:lnTo>
                    <a:lnTo>
                      <a:pt x="444" y="39"/>
                    </a:lnTo>
                    <a:lnTo>
                      <a:pt x="467" y="39"/>
                    </a:lnTo>
                    <a:lnTo>
                      <a:pt x="478" y="0"/>
                    </a:lnTo>
                    <a:lnTo>
                      <a:pt x="552" y="0"/>
                    </a:lnTo>
                    <a:lnTo>
                      <a:pt x="563" y="39"/>
                    </a:lnTo>
                    <a:lnTo>
                      <a:pt x="588" y="39"/>
                    </a:lnTo>
                    <a:lnTo>
                      <a:pt x="588" y="66"/>
                    </a:lnTo>
                    <a:lnTo>
                      <a:pt x="566" y="66"/>
                    </a:lnTo>
                    <a:lnTo>
                      <a:pt x="582" y="143"/>
                    </a:lnTo>
                    <a:lnTo>
                      <a:pt x="870" y="144"/>
                    </a:lnTo>
                  </a:path>
                </a:pathLst>
              </a:cu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48" name="Oval 38">
                <a:extLst>
                  <a:ext uri="{FF2B5EF4-FFF2-40B4-BE49-F238E27FC236}">
                    <a16:creationId xmlns:a16="http://schemas.microsoft.com/office/drawing/2014/main" id="{48C51451-F107-44BB-AC60-ED98840CB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3" y="4178"/>
                <a:ext cx="54" cy="55"/>
              </a:xfrm>
              <a:prstGeom prst="ellipse">
                <a:avLst/>
              </a:prstGeom>
              <a:grp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49" name="Rectangle 39">
                <a:extLst>
                  <a:ext uri="{FF2B5EF4-FFF2-40B4-BE49-F238E27FC236}">
                    <a16:creationId xmlns:a16="http://schemas.microsoft.com/office/drawing/2014/main" id="{F414E334-A385-4F89-9B98-2285A129D3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2" y="4134"/>
                <a:ext cx="336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pPr defTabSz="762000"/>
                <a:r>
                  <a:rPr lang="de-DE" sz="1200" b="1" dirty="0">
                    <a:solidFill>
                      <a:srgbClr val="FFFFFF"/>
                    </a:solidFill>
                  </a:rPr>
                  <a:t>Graz</a:t>
                </a:r>
              </a:p>
            </p:txBody>
          </p:sp>
        </p:grpSp>
      </p:grpSp>
      <p:graphicFrame>
        <p:nvGraphicFramePr>
          <p:cNvPr id="147475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661434"/>
              </p:ext>
            </p:extLst>
          </p:nvPr>
        </p:nvGraphicFramePr>
        <p:xfrm>
          <a:off x="104775" y="790575"/>
          <a:ext cx="10075863" cy="3903980"/>
        </p:xfrm>
        <a:graphic>
          <a:graphicData uri="http://schemas.openxmlformats.org/drawingml/2006/table">
            <a:tbl>
              <a:tblPr/>
              <a:tblGrid>
                <a:gridCol w="182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3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37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63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Grunderkrankung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>
                        <a:alpha val="8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Mikrobiologische Diagnostik</a:t>
                      </a:r>
                      <a:r>
                        <a:rPr kumimoji="0" lang="de-AT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1)</a:t>
                      </a: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>
                        <a:alpha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PA-Diagnose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>
                        <a:alpha val="8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 &gt; 4mm</a:t>
                      </a:r>
                      <a:r>
                        <a:rPr kumimoji="0" lang="de-AT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Furkationen</a:t>
                      </a:r>
                      <a:r>
                        <a:rPr kumimoji="0" lang="de-AT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Candida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 gridSpan="1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Allgemeinfaktoren und Entzündungsmediatoren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>
                        <a:alpha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Rauchen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Diabetes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Stress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Genetik</a:t>
                      </a:r>
                      <a:r>
                        <a:rPr kumimoji="0" lang="de-AT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Alkohol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Osteoporose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Lebenspartner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Medikamente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Familie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Ernährung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Kariesrisiko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Enzymtests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MMP8: NEGATIV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900">
                <a:tc gridSpan="1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 Mikrobiologie: Zahn: - negativ, (+) Nachweisgrenze , + positiv, ++ stark positiv, +++ sehr stark positiv      2) Lokalisation der Sondierungstiefen und Furkationsgrade: rot = BOP pos      3) Genetisch bedingte Syndrome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47585" name="Rectangle 129"/>
          <p:cNvSpPr>
            <a:spLocks noChangeArrowheads="1"/>
          </p:cNvSpPr>
          <p:nvPr/>
        </p:nvSpPr>
        <p:spPr bwMode="auto">
          <a:xfrm>
            <a:off x="0" y="108000"/>
            <a:ext cx="9717087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873" tIns="71437" rIns="142873" bIns="71437"/>
          <a:lstStyle/>
          <a:p>
            <a:pPr defTabSz="1182688"/>
            <a:r>
              <a:rPr lang="de-DE" sz="2800" b="0" dirty="0">
                <a:solidFill>
                  <a:srgbClr val="FFFFFF"/>
                </a:solidFill>
              </a:rPr>
              <a:t>H. P. - 15.10.2009 - Risikoprofil und Behandlungsplan</a:t>
            </a:r>
          </a:p>
        </p:txBody>
      </p:sp>
      <p:grpSp>
        <p:nvGrpSpPr>
          <p:cNvPr id="42" name="Gruppieren 41"/>
          <p:cNvGrpSpPr/>
          <p:nvPr/>
        </p:nvGrpSpPr>
        <p:grpSpPr>
          <a:xfrm>
            <a:off x="8605838" y="4733315"/>
            <a:ext cx="1542013" cy="1598367"/>
            <a:chOff x="8605838" y="4738917"/>
            <a:chExt cx="1542013" cy="1598367"/>
          </a:xfrm>
        </p:grpSpPr>
        <p:sp>
          <p:nvSpPr>
            <p:cNvPr id="43" name="Textfeld 42"/>
            <p:cNvSpPr txBox="1"/>
            <p:nvPr/>
          </p:nvSpPr>
          <p:spPr>
            <a:xfrm>
              <a:off x="8605838" y="5013845"/>
              <a:ext cx="1542013" cy="132343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AT" sz="8000" b="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8605838" y="4738917"/>
              <a:ext cx="1542013" cy="338554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600" b="0" dirty="0">
                  <a:solidFill>
                    <a:srgbClr val="FFFFFF"/>
                  </a:solidFill>
                  <a:ea typeface="Times New Roman" pitchFamily="18" charset="0"/>
                  <a:cs typeface="Arial" charset="0"/>
                </a:rPr>
                <a:t>Recallgruppe</a:t>
              </a:r>
              <a:endParaRPr lang="de-AT" sz="1600" b="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2882347" y="4733315"/>
            <a:ext cx="5553559" cy="1307344"/>
            <a:chOff x="3409115" y="4733315"/>
            <a:chExt cx="4464000" cy="1307344"/>
          </a:xfrm>
        </p:grpSpPr>
        <p:sp>
          <p:nvSpPr>
            <p:cNvPr id="46" name="Rectangle 116"/>
            <p:cNvSpPr>
              <a:spLocks noChangeArrowheads="1"/>
            </p:cNvSpPr>
            <p:nvPr/>
          </p:nvSpPr>
          <p:spPr bwMode="auto">
            <a:xfrm>
              <a:off x="3409115" y="5061930"/>
              <a:ext cx="4464000" cy="97872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20000"/>
                </a:lnSpc>
                <a:buSzPct val="80000"/>
                <a:buFont typeface="Wingdings" pitchFamily="2" charset="2"/>
                <a:buChar char="ð"/>
              </a:pPr>
              <a:r>
                <a:rPr lang="de-AT" sz="1600" b="0" dirty="0">
                  <a:solidFill>
                    <a:srgbClr val="000000"/>
                  </a:solidFill>
                </a:rPr>
                <a:t>Funktionelle Therapie</a:t>
              </a:r>
            </a:p>
            <a:p>
              <a:pPr marL="342900" indent="-342900">
                <a:lnSpc>
                  <a:spcPct val="120000"/>
                </a:lnSpc>
                <a:buSzPct val="80000"/>
                <a:buFont typeface="Wingdings" pitchFamily="2" charset="2"/>
                <a:buChar char="ð"/>
              </a:pPr>
              <a:r>
                <a:rPr lang="de-AT" sz="1600" b="0" dirty="0">
                  <a:solidFill>
                    <a:srgbClr val="000000"/>
                  </a:solidFill>
                </a:rPr>
                <a:t>KFO / Okklusion</a:t>
              </a:r>
            </a:p>
            <a:p>
              <a:pPr marL="342900" indent="-342900">
                <a:lnSpc>
                  <a:spcPct val="120000"/>
                </a:lnSpc>
                <a:buSzPct val="80000"/>
                <a:buFont typeface="Wingdings" pitchFamily="2" charset="2"/>
                <a:buChar char="ð"/>
              </a:pPr>
              <a:r>
                <a:rPr lang="de-AT" sz="1600" b="0" dirty="0">
                  <a:solidFill>
                    <a:srgbClr val="000000"/>
                  </a:solidFill>
                </a:rPr>
                <a:t>Erhaltungstherapie</a:t>
              </a: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409115" y="4733315"/>
              <a:ext cx="4464000" cy="338554"/>
            </a:xfrm>
            <a:prstGeom prst="rect">
              <a:avLst/>
            </a:prstGeom>
            <a:solidFill>
              <a:srgbClr val="C00000">
                <a:alpha val="80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de-AT" sz="1600" b="0" dirty="0">
                  <a:solidFill>
                    <a:srgbClr val="FFFFFF"/>
                  </a:solidFill>
                  <a:ea typeface="Times New Roman" pitchFamily="18" charset="0"/>
                  <a:cs typeface="Arial" charset="0"/>
                </a:rPr>
                <a:t>Behandlungsplan</a:t>
              </a:r>
              <a:endParaRPr lang="de-AT" sz="1600" b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32" name="Textfeld 31"/>
          <p:cNvSpPr txBox="1"/>
          <p:nvPr/>
        </p:nvSpPr>
        <p:spPr>
          <a:xfrm>
            <a:off x="114712" y="4733315"/>
            <a:ext cx="2592000" cy="338554"/>
          </a:xfrm>
          <a:prstGeom prst="rect">
            <a:avLst/>
          </a:prstGeom>
          <a:solidFill>
            <a:srgbClr val="C0000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de-AT" sz="1600" b="0" dirty="0">
                <a:solidFill>
                  <a:srgbClr val="FFFFFF"/>
                </a:solidFill>
              </a:rPr>
              <a:t>Funktion / Dysfunktion</a:t>
            </a:r>
          </a:p>
        </p:txBody>
      </p:sp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178811"/>
              </p:ext>
            </p:extLst>
          </p:nvPr>
        </p:nvGraphicFramePr>
        <p:xfrm>
          <a:off x="84896" y="5091747"/>
          <a:ext cx="2628487" cy="1005768"/>
        </p:xfrm>
        <a:graphic>
          <a:graphicData uri="http://schemas.openxmlformats.org/drawingml/2006/table">
            <a:tbl>
              <a:tblPr/>
              <a:tblGrid>
                <a:gridCol w="1217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DF-Index</a:t>
                      </a:r>
                      <a:endParaRPr kumimoji="0" lang="de-AT" sz="1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AT" sz="1600" b="0" dirty="0"/>
                        <a:t>DF-Gruppe</a:t>
                      </a: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Diagnose</a:t>
                      </a: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Okkl.ind.DF</a:t>
                      </a:r>
                      <a:endParaRPr kumimoji="0" lang="de-A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07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714375"/>
            <a:ext cx="10287000" cy="56181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grpSp>
        <p:nvGrpSpPr>
          <p:cNvPr id="7174" name="Group 17"/>
          <p:cNvGrpSpPr>
            <a:grpSpLocks/>
          </p:cNvGrpSpPr>
          <p:nvPr/>
        </p:nvGrpSpPr>
        <p:grpSpPr bwMode="auto">
          <a:xfrm>
            <a:off x="0" y="1284288"/>
            <a:ext cx="9717088" cy="2262187"/>
            <a:chOff x="1" y="593"/>
            <a:chExt cx="6479" cy="1519"/>
          </a:xfrm>
        </p:grpSpPr>
        <p:pic>
          <p:nvPicPr>
            <p:cNvPr id="7262" name="Picture 18" descr="Freisinger_Wolfgang_0100_Roe12_0703200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6" y="593"/>
              <a:ext cx="546" cy="1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63" name="Picture 19" descr="Freisinger_Wolfgang_0090_Roe13_0703200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5" y="593"/>
              <a:ext cx="904" cy="1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64" name="Picture 20" descr="Freisinger_Wolfgang_0080_Roe15_0703200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" y="593"/>
              <a:ext cx="465" cy="1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65" name="Picture 21" descr="Freisinger_Wolfgang_0070_Roe17_0703200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593"/>
              <a:ext cx="1185" cy="1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66" name="Picture 22" descr="Freisinger_Wolfgang_0110_Roe11_0703200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5" y="593"/>
              <a:ext cx="900" cy="1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67" name="Picture 23" descr="Freisinger_Wolfgang_0110_Roe22_0703200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7" y="593"/>
              <a:ext cx="920" cy="1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68" name="Picture 24" descr="Freisinger_Wolfgang_0130_Roe25_0703200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5" y="593"/>
              <a:ext cx="508" cy="1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69" name="Picture 25" descr="Freisinger_Wolfgang_0140_Roe26_0703200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" y="593"/>
              <a:ext cx="1037" cy="1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5" name="Group 26"/>
          <p:cNvGrpSpPr>
            <a:grpSpLocks/>
          </p:cNvGrpSpPr>
          <p:nvPr/>
        </p:nvGrpSpPr>
        <p:grpSpPr bwMode="auto">
          <a:xfrm>
            <a:off x="381000" y="3570288"/>
            <a:ext cx="9558338" cy="2166937"/>
            <a:chOff x="-3" y="2354"/>
            <a:chExt cx="6466" cy="1496"/>
          </a:xfrm>
        </p:grpSpPr>
        <p:pic>
          <p:nvPicPr>
            <p:cNvPr id="7255" name="Picture 27" descr="Freisinger_Wolfgang_0210_Roe47_0703200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" y="2354"/>
              <a:ext cx="799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56" name="Picture 28" descr="Freisinger_Wolfgang_0150_Roe36_07032006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" y="2354"/>
              <a:ext cx="1099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57" name="Picture 29" descr="Freisinger_Wolfgang_0160_Roe35_07032006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2" y="2354"/>
              <a:ext cx="961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58" name="Picture 30" descr="Freisinger_Wolfgang_0170_Roe32_07032006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0" y="2354"/>
              <a:ext cx="687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59" name="Picture 31" descr="Freisinger_Wolfgang_0180_Roe42_07032006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1" y="2354"/>
              <a:ext cx="853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60" name="Picture 32" descr="Freisinger_Wolfgang_0190_Roe45_07032006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8" y="2354"/>
              <a:ext cx="1005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61" name="Picture 33" descr="Freisinger_Wolfgang_0200_Roe46_0703200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" y="2354"/>
              <a:ext cx="1121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19661" name="Group 173"/>
          <p:cNvGraphicFramePr>
            <a:graphicFrameLocks noGrp="1"/>
          </p:cNvGraphicFramePr>
          <p:nvPr/>
        </p:nvGraphicFramePr>
        <p:xfrm>
          <a:off x="0" y="5740400"/>
          <a:ext cx="10287000" cy="549276"/>
        </p:xfrm>
        <a:graphic>
          <a:graphicData uri="http://schemas.openxmlformats.org/drawingml/2006/table">
            <a:tbl>
              <a:tblPr/>
              <a:tblGrid>
                <a:gridCol w="642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73" marB="4577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73" marB="4577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T="45773" marB="4577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Group 171"/>
          <p:cNvGraphicFramePr>
            <a:graphicFrameLocks noGrp="1"/>
          </p:cNvGraphicFramePr>
          <p:nvPr/>
        </p:nvGraphicFramePr>
        <p:xfrm>
          <a:off x="0" y="738188"/>
          <a:ext cx="10287000" cy="549276"/>
        </p:xfrm>
        <a:graphic>
          <a:graphicData uri="http://schemas.openxmlformats.org/drawingml/2006/table">
            <a:tbl>
              <a:tblPr/>
              <a:tblGrid>
                <a:gridCol w="642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73" marB="4577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73" marB="4577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Arial" charset="0"/>
                        </a:rPr>
                        <a:t>+/-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8F8F8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73" marB="4577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73" marB="4577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 rot="20383823">
            <a:off x="3339163" y="3247124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dirty="0">
                <a:solidFill>
                  <a:srgbClr val="FFFFFF"/>
                </a:solidFill>
              </a:rPr>
              <a:t>Musterbeispiel</a:t>
            </a:r>
          </a:p>
        </p:txBody>
      </p:sp>
      <p:grpSp>
        <p:nvGrpSpPr>
          <p:cNvPr id="52" name="Gruppieren 1">
            <a:extLst>
              <a:ext uri="{FF2B5EF4-FFF2-40B4-BE49-F238E27FC236}">
                <a16:creationId xmlns:a16="http://schemas.microsoft.com/office/drawing/2014/main" id="{AA13B07E-5EED-40B2-8839-212094E4247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0287000" cy="699240"/>
            <a:chOff x="0" y="0"/>
            <a:chExt cx="10287000" cy="699240"/>
          </a:xfrm>
        </p:grpSpPr>
        <p:sp>
          <p:nvSpPr>
            <p:cNvPr id="53" name="Rectangle 3">
              <a:extLst>
                <a:ext uri="{FF2B5EF4-FFF2-40B4-BE49-F238E27FC236}">
                  <a16:creationId xmlns:a16="http://schemas.microsoft.com/office/drawing/2014/main" id="{AE85955E-AC65-43D0-941E-18CF7EE7B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287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54" name="Line 4">
              <a:extLst>
                <a:ext uri="{FF2B5EF4-FFF2-40B4-BE49-F238E27FC236}">
                  <a16:creationId xmlns:a16="http://schemas.microsoft.com/office/drawing/2014/main" id="{6F08D4ED-1CAD-42EC-A5EF-9ECDD01B6A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699240"/>
              <a:ext cx="10287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55" name="Rectangle 129">
            <a:extLst>
              <a:ext uri="{FF2B5EF4-FFF2-40B4-BE49-F238E27FC236}">
                <a16:creationId xmlns:a16="http://schemas.microsoft.com/office/drawing/2014/main" id="{E4A06DCB-41F5-4545-AB28-BAF060F7F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8000"/>
            <a:ext cx="9717087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2873" tIns="71437" rIns="142873" bIns="71437"/>
          <a:lstStyle/>
          <a:p>
            <a:pPr defTabSz="1182688"/>
            <a:r>
              <a:rPr lang="de-DE" sz="2800" b="0" dirty="0">
                <a:solidFill>
                  <a:srgbClr val="FFFFFF"/>
                </a:solidFill>
              </a:rPr>
              <a:t>N. V. - </a:t>
            </a:r>
            <a:r>
              <a:rPr lang="de-DE" sz="2800" b="0" dirty="0" err="1">
                <a:solidFill>
                  <a:srgbClr val="FFFFFF"/>
                </a:solidFill>
              </a:rPr>
              <a:t>xx.xx.xxxx</a:t>
            </a:r>
            <a:r>
              <a:rPr lang="de-DE" sz="2800" b="0" dirty="0">
                <a:solidFill>
                  <a:srgbClr val="FFFFFF"/>
                </a:solidFill>
              </a:rPr>
              <a:t> - Risikoprofil und Behandlungsplan</a:t>
            </a:r>
          </a:p>
        </p:txBody>
      </p: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BE7288C7-3926-477C-8D73-0318AD73E9CA}"/>
              </a:ext>
            </a:extLst>
          </p:cNvPr>
          <p:cNvGrpSpPr/>
          <p:nvPr/>
        </p:nvGrpSpPr>
        <p:grpSpPr>
          <a:xfrm>
            <a:off x="0" y="6300000"/>
            <a:ext cx="10287000" cy="576000"/>
            <a:chOff x="-1587" y="6300000"/>
            <a:chExt cx="10287000" cy="576000"/>
          </a:xfrm>
        </p:grpSpPr>
        <p:grpSp>
          <p:nvGrpSpPr>
            <p:cNvPr id="57" name="Gruppieren 56">
              <a:extLst>
                <a:ext uri="{FF2B5EF4-FFF2-40B4-BE49-F238E27FC236}">
                  <a16:creationId xmlns:a16="http://schemas.microsoft.com/office/drawing/2014/main" id="{98E6C167-76F4-4C80-8075-54741C8C4262}"/>
                </a:ext>
              </a:extLst>
            </p:cNvPr>
            <p:cNvGrpSpPr/>
            <p:nvPr/>
          </p:nvGrpSpPr>
          <p:grpSpPr>
            <a:xfrm>
              <a:off x="-1587" y="6300000"/>
              <a:ext cx="10287000" cy="576000"/>
              <a:chOff x="-1587" y="6300000"/>
              <a:chExt cx="10287000" cy="576000"/>
            </a:xfrm>
          </p:grpSpPr>
          <p:sp>
            <p:nvSpPr>
              <p:cNvPr id="63" name="Rectangle 30">
                <a:extLst>
                  <a:ext uri="{FF2B5EF4-FFF2-40B4-BE49-F238E27FC236}">
                    <a16:creationId xmlns:a16="http://schemas.microsoft.com/office/drawing/2014/main" id="{3987C18E-8054-4AAC-891E-9B898FFC6C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587" y="6300000"/>
                <a:ext cx="10287000" cy="576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64" name="Line 31">
                <a:extLst>
                  <a:ext uri="{FF2B5EF4-FFF2-40B4-BE49-F238E27FC236}">
                    <a16:creationId xmlns:a16="http://schemas.microsoft.com/office/drawing/2014/main" id="{A2092B91-740A-4F8A-AA96-079815FF6F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587" y="6309643"/>
                <a:ext cx="10287000" cy="0"/>
              </a:xfrm>
              <a:prstGeom prst="lin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</p:grpSp>
        <p:grpSp>
          <p:nvGrpSpPr>
            <p:cNvPr id="58" name="Group 35">
              <a:extLst>
                <a:ext uri="{FF2B5EF4-FFF2-40B4-BE49-F238E27FC236}">
                  <a16:creationId xmlns:a16="http://schemas.microsoft.com/office/drawing/2014/main" id="{3D16BF32-F21B-4F55-8897-5152B1E17D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77251" y="6476970"/>
              <a:ext cx="1597025" cy="247650"/>
              <a:chOff x="5432" y="4110"/>
              <a:chExt cx="1006" cy="156"/>
            </a:xfrm>
            <a:solidFill>
              <a:schemeClr val="tx1"/>
            </a:solidFill>
          </p:grpSpPr>
          <p:sp>
            <p:nvSpPr>
              <p:cNvPr id="59" name="Rectangle 36">
                <a:extLst>
                  <a:ext uri="{FF2B5EF4-FFF2-40B4-BE49-F238E27FC236}">
                    <a16:creationId xmlns:a16="http://schemas.microsoft.com/office/drawing/2014/main" id="{913B9ECE-0073-45FD-BFDA-523E964E5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2" y="4134"/>
                <a:ext cx="52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pPr algn="r" defTabSz="762000"/>
                <a:r>
                  <a:rPr lang="de-DE" sz="1000" b="1" dirty="0">
                    <a:solidFill>
                      <a:srgbClr val="FFFFFF"/>
                    </a:solidFill>
                  </a:rPr>
                  <a:t> </a:t>
                </a:r>
                <a:r>
                  <a:rPr lang="de-DE" sz="1200" b="1" dirty="0">
                    <a:solidFill>
                      <a:srgbClr val="FFFFFF"/>
                    </a:solidFill>
                  </a:rPr>
                  <a:t>M. Haas</a:t>
                </a:r>
                <a:endParaRPr lang="de-DE" sz="1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Freeform 37">
                <a:extLst>
                  <a:ext uri="{FF2B5EF4-FFF2-40B4-BE49-F238E27FC236}">
                    <a16:creationId xmlns:a16="http://schemas.microsoft.com/office/drawing/2014/main" id="{791AF436-E7CB-4838-8B5A-5678AFD453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" y="4110"/>
                <a:ext cx="870" cy="144"/>
              </a:xfrm>
              <a:custGeom>
                <a:avLst/>
                <a:gdLst>
                  <a:gd name="T0" fmla="*/ 0 w 870"/>
                  <a:gd name="T1" fmla="*/ 144 h 144"/>
                  <a:gd name="T2" fmla="*/ 453 w 870"/>
                  <a:gd name="T3" fmla="*/ 143 h 144"/>
                  <a:gd name="T4" fmla="*/ 466 w 870"/>
                  <a:gd name="T5" fmla="*/ 65 h 144"/>
                  <a:gd name="T6" fmla="*/ 445 w 870"/>
                  <a:gd name="T7" fmla="*/ 65 h 144"/>
                  <a:gd name="T8" fmla="*/ 444 w 870"/>
                  <a:gd name="T9" fmla="*/ 39 h 144"/>
                  <a:gd name="T10" fmla="*/ 467 w 870"/>
                  <a:gd name="T11" fmla="*/ 39 h 144"/>
                  <a:gd name="T12" fmla="*/ 478 w 870"/>
                  <a:gd name="T13" fmla="*/ 0 h 144"/>
                  <a:gd name="T14" fmla="*/ 552 w 870"/>
                  <a:gd name="T15" fmla="*/ 0 h 144"/>
                  <a:gd name="T16" fmla="*/ 563 w 870"/>
                  <a:gd name="T17" fmla="*/ 39 h 144"/>
                  <a:gd name="T18" fmla="*/ 588 w 870"/>
                  <a:gd name="T19" fmla="*/ 39 h 144"/>
                  <a:gd name="T20" fmla="*/ 588 w 870"/>
                  <a:gd name="T21" fmla="*/ 66 h 144"/>
                  <a:gd name="T22" fmla="*/ 566 w 870"/>
                  <a:gd name="T23" fmla="*/ 66 h 144"/>
                  <a:gd name="T24" fmla="*/ 582 w 870"/>
                  <a:gd name="T25" fmla="*/ 143 h 144"/>
                  <a:gd name="T26" fmla="*/ 870 w 870"/>
                  <a:gd name="T27" fmla="*/ 144 h 14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70" h="144">
                    <a:moveTo>
                      <a:pt x="0" y="144"/>
                    </a:moveTo>
                    <a:lnTo>
                      <a:pt x="453" y="143"/>
                    </a:lnTo>
                    <a:lnTo>
                      <a:pt x="466" y="65"/>
                    </a:lnTo>
                    <a:lnTo>
                      <a:pt x="445" y="65"/>
                    </a:lnTo>
                    <a:lnTo>
                      <a:pt x="444" y="39"/>
                    </a:lnTo>
                    <a:lnTo>
                      <a:pt x="467" y="39"/>
                    </a:lnTo>
                    <a:lnTo>
                      <a:pt x="478" y="0"/>
                    </a:lnTo>
                    <a:lnTo>
                      <a:pt x="552" y="0"/>
                    </a:lnTo>
                    <a:lnTo>
                      <a:pt x="563" y="39"/>
                    </a:lnTo>
                    <a:lnTo>
                      <a:pt x="588" y="39"/>
                    </a:lnTo>
                    <a:lnTo>
                      <a:pt x="588" y="66"/>
                    </a:lnTo>
                    <a:lnTo>
                      <a:pt x="566" y="66"/>
                    </a:lnTo>
                    <a:lnTo>
                      <a:pt x="582" y="143"/>
                    </a:lnTo>
                    <a:lnTo>
                      <a:pt x="870" y="144"/>
                    </a:lnTo>
                  </a:path>
                </a:pathLst>
              </a:custGeom>
              <a:grp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AT"/>
              </a:p>
            </p:txBody>
          </p:sp>
          <p:sp>
            <p:nvSpPr>
              <p:cNvPr id="61" name="Oval 38">
                <a:extLst>
                  <a:ext uri="{FF2B5EF4-FFF2-40B4-BE49-F238E27FC236}">
                    <a16:creationId xmlns:a16="http://schemas.microsoft.com/office/drawing/2014/main" id="{9F3D7274-3153-4E49-A3C9-1B421B644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3" y="4178"/>
                <a:ext cx="54" cy="55"/>
              </a:xfrm>
              <a:prstGeom prst="ellipse">
                <a:avLst/>
              </a:prstGeom>
              <a:grp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AT"/>
              </a:p>
            </p:txBody>
          </p:sp>
          <p:sp>
            <p:nvSpPr>
              <p:cNvPr id="62" name="Rectangle 39">
                <a:extLst>
                  <a:ext uri="{FF2B5EF4-FFF2-40B4-BE49-F238E27FC236}">
                    <a16:creationId xmlns:a16="http://schemas.microsoft.com/office/drawing/2014/main" id="{5B10891B-3FD4-485C-B4CD-3040FF1A87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2" y="4134"/>
                <a:ext cx="336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/>
              <a:lstStyle/>
              <a:p>
                <a:pPr defTabSz="762000"/>
                <a:r>
                  <a:rPr lang="de-DE" sz="1200" b="1" dirty="0">
                    <a:solidFill>
                      <a:srgbClr val="FFFFFF"/>
                    </a:solidFill>
                  </a:rPr>
                  <a:t>Graz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7585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ndard_grau">
  <a:themeElements>
    <a:clrScheme name="">
      <a:dk1>
        <a:srgbClr val="000000"/>
      </a:dk1>
      <a:lt1>
        <a:srgbClr val="C0C0C0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_grau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_grau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grau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grau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grau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grau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grau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grau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_Standard_grau_2">
  <a:themeElements>
    <a:clrScheme name="">
      <a:dk1>
        <a:srgbClr val="000000"/>
      </a:dk1>
      <a:lt1>
        <a:srgbClr val="C0C0C0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_Standard_grau_2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_Standard_grau_2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tandard_grau_2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Standard_grau_2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tandard_grau_2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tandard_grau_2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tandard_grau_2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tandard_grau_2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_Standard_grau_2">
  <a:themeElements>
    <a:clrScheme name="">
      <a:dk1>
        <a:srgbClr val="000000"/>
      </a:dk1>
      <a:lt1>
        <a:srgbClr val="C0C0C0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_Standard_grau_2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_Standard_grau_2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tandard_grau_2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Standard_grau_2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tandard_grau_2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tandard_grau_2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tandard_grau_2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tandard_grau_2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Office\Vorlagen\Graphiklayouts\Standard_grau.pot</Template>
  <TotalTime>0</TotalTime>
  <Words>341</Words>
  <Application>Microsoft Office PowerPoint</Application>
  <PresentationFormat>35-mm-Dias</PresentationFormat>
  <Paragraphs>186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Times New Roman</vt:lpstr>
      <vt:lpstr>Wingdings</vt:lpstr>
      <vt:lpstr>Standard_grau</vt:lpstr>
      <vt:lpstr>_Standard_grau_2</vt:lpstr>
      <vt:lpstr>1__Standard_grau_2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Haas</dc:creator>
  <cp:lastModifiedBy>Haas</cp:lastModifiedBy>
  <cp:revision>688</cp:revision>
  <cp:lastPrinted>2001-07-03T09:22:22Z</cp:lastPrinted>
  <dcterms:created xsi:type="dcterms:W3CDTF">1998-09-21T06:37:17Z</dcterms:created>
  <dcterms:modified xsi:type="dcterms:W3CDTF">2018-09-23T17:51:35Z</dcterms:modified>
</cp:coreProperties>
</file>